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8" r:id="rId4"/>
    <p:sldId id="272" r:id="rId5"/>
    <p:sldId id="271" r:id="rId6"/>
    <p:sldId id="270" r:id="rId7"/>
    <p:sldId id="264" r:id="rId8"/>
    <p:sldId id="262" r:id="rId9"/>
    <p:sldId id="261" r:id="rId10"/>
    <p:sldId id="265" r:id="rId11"/>
    <p:sldId id="266" r:id="rId12"/>
    <p:sldId id="267" r:id="rId13"/>
    <p:sldId id="269" r:id="rId14"/>
    <p:sldId id="268" r:id="rId15"/>
    <p:sldId id="263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LS8AXOzzkgiJ0Y/UMN6CMx/u0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7704" autoAdjust="0"/>
  </p:normalViewPr>
  <p:slideViewPr>
    <p:cSldViewPr snapToGrid="0">
      <p:cViewPr varScale="1">
        <p:scale>
          <a:sx n="95" d="100"/>
          <a:sy n="95" d="100"/>
        </p:scale>
        <p:origin x="1224" y="19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8274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197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149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19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51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921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682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384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770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475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967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9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32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>
            <a:spLocks noGrp="1"/>
          </p:cNvSpPr>
          <p:nvPr>
            <p:ph type="pic" idx="2"/>
          </p:nvPr>
        </p:nvSpPr>
        <p:spPr>
          <a:xfrm>
            <a:off x="7754965" y="388345"/>
            <a:ext cx="7361207" cy="64696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29"/>
          <p:cNvSpPr>
            <a:spLocks noGrp="1"/>
          </p:cNvSpPr>
          <p:nvPr>
            <p:ph type="pic" idx="3"/>
          </p:nvPr>
        </p:nvSpPr>
        <p:spPr>
          <a:xfrm>
            <a:off x="6701013" y="5029485"/>
            <a:ext cx="2469438" cy="24727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+ Text Right">
  <p:cSld name="Image Left + Text Righ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>
            <a:spLocks noGrp="1"/>
          </p:cNvSpPr>
          <p:nvPr>
            <p:ph type="pic" idx="2"/>
          </p:nvPr>
        </p:nvSpPr>
        <p:spPr>
          <a:xfrm>
            <a:off x="777057" y="1146366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+ Text Left">
  <p:cSld name="Image Right + Text Lef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>
            <a:spLocks noGrp="1"/>
          </p:cNvSpPr>
          <p:nvPr>
            <p:ph type="pic" idx="2"/>
          </p:nvPr>
        </p:nvSpPr>
        <p:spPr>
          <a:xfrm>
            <a:off x="8966329" y="842015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31"/>
          <p:cNvSpPr>
            <a:spLocks noGrp="1"/>
          </p:cNvSpPr>
          <p:nvPr>
            <p:ph type="pic" idx="3"/>
          </p:nvPr>
        </p:nvSpPr>
        <p:spPr>
          <a:xfrm>
            <a:off x="6842843" y="3423561"/>
            <a:ext cx="3435336" cy="34344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">
  <p:cSld name="Quote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>
            <a:spLocks noGrp="1"/>
          </p:cNvSpPr>
          <p:nvPr>
            <p:ph type="pic" idx="2"/>
          </p:nvPr>
        </p:nvSpPr>
        <p:spPr>
          <a:xfrm>
            <a:off x="7261879" y="3594697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CEO">
  <p:cSld name="Meet Our CEO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>
            <a:spLocks noGrp="1"/>
          </p:cNvSpPr>
          <p:nvPr>
            <p:ph type="pic" idx="2"/>
          </p:nvPr>
        </p:nvSpPr>
        <p:spPr>
          <a:xfrm>
            <a:off x="-57382" y="1813560"/>
            <a:ext cx="5742596" cy="50470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>
            <a:spLocks noGrp="1"/>
          </p:cNvSpPr>
          <p:nvPr>
            <p:ph type="pic" idx="2"/>
          </p:nvPr>
        </p:nvSpPr>
        <p:spPr>
          <a:xfrm>
            <a:off x="766405" y="1746608"/>
            <a:ext cx="2332775" cy="233216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34"/>
          <p:cNvSpPr>
            <a:spLocks noGrp="1"/>
          </p:cNvSpPr>
          <p:nvPr>
            <p:ph type="pic" idx="3"/>
          </p:nvPr>
        </p:nvSpPr>
        <p:spPr>
          <a:xfrm>
            <a:off x="3524079" y="1746608"/>
            <a:ext cx="4828858" cy="233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34"/>
          <p:cNvSpPr>
            <a:spLocks noGrp="1"/>
          </p:cNvSpPr>
          <p:nvPr>
            <p:ph type="pic" idx="4"/>
          </p:nvPr>
        </p:nvSpPr>
        <p:spPr>
          <a:xfrm>
            <a:off x="8777837" y="1746608"/>
            <a:ext cx="2653552" cy="233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LEFT">
  <p:cSld name="BREAK LEF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>
            <a:spLocks noGrp="1"/>
          </p:cNvSpPr>
          <p:nvPr>
            <p:ph type="pic" idx="2"/>
          </p:nvPr>
        </p:nvSpPr>
        <p:spPr>
          <a:xfrm>
            <a:off x="7533645" y="953284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6" name="Google Shape;106;p35"/>
          <p:cNvSpPr>
            <a:spLocks noGrp="1"/>
          </p:cNvSpPr>
          <p:nvPr>
            <p:ph type="pic" idx="3"/>
          </p:nvPr>
        </p:nvSpPr>
        <p:spPr>
          <a:xfrm>
            <a:off x="5602541" y="3942854"/>
            <a:ext cx="3057605" cy="305680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CENTER">
  <p:cSld name="BREAK CENT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>
            <a:spLocks noGrp="1"/>
          </p:cNvSpPr>
          <p:nvPr>
            <p:ph type="pic" idx="2"/>
          </p:nvPr>
        </p:nvSpPr>
        <p:spPr>
          <a:xfrm>
            <a:off x="760611" y="-2402496"/>
            <a:ext cx="4841930" cy="484066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" name="Google Shape;109;p36"/>
          <p:cNvSpPr>
            <a:spLocks noGrp="1"/>
          </p:cNvSpPr>
          <p:nvPr>
            <p:ph type="pic" idx="3"/>
          </p:nvPr>
        </p:nvSpPr>
        <p:spPr>
          <a:xfrm>
            <a:off x="7178895" y="5432323"/>
            <a:ext cx="4579289" cy="457809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Options Slide">
  <p:cSld name="Three Options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7"/>
          <p:cNvSpPr>
            <a:spLocks noGrp="1"/>
          </p:cNvSpPr>
          <p:nvPr>
            <p:ph type="pic" idx="2"/>
          </p:nvPr>
        </p:nvSpPr>
        <p:spPr>
          <a:xfrm>
            <a:off x="1698380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37"/>
          <p:cNvSpPr>
            <a:spLocks noGrp="1"/>
          </p:cNvSpPr>
          <p:nvPr>
            <p:ph type="pic" idx="3"/>
          </p:nvPr>
        </p:nvSpPr>
        <p:spPr>
          <a:xfrm>
            <a:off x="5344574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37"/>
          <p:cNvSpPr>
            <a:spLocks noGrp="1"/>
          </p:cNvSpPr>
          <p:nvPr>
            <p:ph type="pic" idx="4"/>
          </p:nvPr>
        </p:nvSpPr>
        <p:spPr>
          <a:xfrm>
            <a:off x="8990766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vice Mockup">
  <p:cSld name="Mobile Device Mockup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8"/>
          <p:cNvSpPr>
            <a:spLocks noGrp="1"/>
          </p:cNvSpPr>
          <p:nvPr>
            <p:ph type="pic" idx="2"/>
          </p:nvPr>
        </p:nvSpPr>
        <p:spPr>
          <a:xfrm rot="900000">
            <a:off x="9540183" y="3020256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" name="Google Shape;116;p38"/>
          <p:cNvSpPr>
            <a:spLocks noGrp="1"/>
          </p:cNvSpPr>
          <p:nvPr>
            <p:ph type="pic" idx="3"/>
          </p:nvPr>
        </p:nvSpPr>
        <p:spPr>
          <a:xfrm rot="-900000">
            <a:off x="5894265" y="2829399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38"/>
          <p:cNvSpPr>
            <a:spLocks noGrp="1"/>
          </p:cNvSpPr>
          <p:nvPr>
            <p:ph type="pic" idx="4"/>
          </p:nvPr>
        </p:nvSpPr>
        <p:spPr>
          <a:xfrm>
            <a:off x="7704273" y="1815208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Device Mockup">
  <p:cSld name="Desktop Device Mockup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9"/>
          <p:cNvSpPr>
            <a:spLocks noGrp="1"/>
          </p:cNvSpPr>
          <p:nvPr>
            <p:ph type="pic" idx="2"/>
          </p:nvPr>
        </p:nvSpPr>
        <p:spPr>
          <a:xfrm>
            <a:off x="-4233539" y="924776"/>
            <a:ext cx="7961925" cy="445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" name="Google Shape;120;p39"/>
          <p:cNvSpPr>
            <a:spLocks noGrp="1"/>
          </p:cNvSpPr>
          <p:nvPr>
            <p:ph type="pic" idx="3"/>
          </p:nvPr>
        </p:nvSpPr>
        <p:spPr>
          <a:xfrm>
            <a:off x="3077528" y="2271330"/>
            <a:ext cx="2803366" cy="37216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">
  <p:cSld name="Contact U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0"/>
          <p:cNvSpPr>
            <a:spLocks noGrp="1"/>
          </p:cNvSpPr>
          <p:nvPr>
            <p:ph type="pic" idx="2"/>
          </p:nvPr>
        </p:nvSpPr>
        <p:spPr>
          <a:xfrm>
            <a:off x="5530894" y="-2402496"/>
            <a:ext cx="4841930" cy="484066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0"/>
          <p:cNvSpPr>
            <a:spLocks noGrp="1"/>
          </p:cNvSpPr>
          <p:nvPr>
            <p:ph type="pic" idx="3"/>
          </p:nvPr>
        </p:nvSpPr>
        <p:spPr>
          <a:xfrm>
            <a:off x="7570259" y="3185161"/>
            <a:ext cx="5742596" cy="50470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 Light"/>
              <a:buNone/>
              <a:defRPr sz="4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355600" algn="l" rtl="0">
              <a:lnSpc>
                <a:spcPct val="10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3125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04800" algn="l" rtl="0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  <p15:guide id="3" pos="958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8160">
          <p15:clr>
            <a:srgbClr val="A4A3A4"/>
          </p15:clr>
        </p15:guide>
        <p15:guide id="6" orient="horz" pos="4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dx.transportdata.tw/api-service/swagger/basic/7f07d940-91a4-495d-9465-1c9df89d709c#/Traffic-Highway/CongestionLevel_Highway" TargetMode="External"/><Relationship Id="rId13" Type="http://schemas.openxmlformats.org/officeDocument/2006/relationships/hyperlink" Target="https://github.com/gk1221/TDX_app" TargetMode="External"/><Relationship Id="rId3" Type="http://schemas.openxmlformats.org/officeDocument/2006/relationships/hyperlink" Target="https://tdx.transportdata.tw/api-service/swagger/basic/7f07d940-91a4-495d-9465-1c9df89d709c#/HighwayTraffic/Live_VD_Highway_1" TargetMode="External"/><Relationship Id="rId7" Type="http://schemas.openxmlformats.org/officeDocument/2006/relationships/hyperlink" Target="https://tdx.transportdata.tw/api-service/swagger/basic/7f07d940-91a4-495d-9465-1c9df89d709c#/Traffic-Highway/Live_Highway" TargetMode="External"/><Relationship Id="rId12" Type="http://schemas.openxmlformats.org/officeDocument/2006/relationships/hyperlink" Target="https://tdx.transportdata.tw/api-service/swagger/basic/7f07d940-91a4-495d-9465-1c9df89d709c#/Traffic-City/CongestionLevel_Cit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dx.transportdata.tw/api-service/swagger/basic/7f07d940-91a4-495d-9465-1c9df89d709c#/FreewayTraffic/CCTV_Freeway_1" TargetMode="External"/><Relationship Id="rId11" Type="http://schemas.openxmlformats.org/officeDocument/2006/relationships/hyperlink" Target="https://tdx.transportdata.tw/api-service/swagger/basic/7f07d940-91a4-495d-9465-1c9df89d709c#/Traffic-City/Live_City" TargetMode="External"/><Relationship Id="rId5" Type="http://schemas.openxmlformats.org/officeDocument/2006/relationships/hyperlink" Target="https://tdx.transportdata.tw/api-service/swagger/basic/7f07d940-91a4-495d-9465-1c9df89d709c#/FreewayTraffic/Live_VD_Freeway_1" TargetMode="External"/><Relationship Id="rId10" Type="http://schemas.openxmlformats.org/officeDocument/2006/relationships/hyperlink" Target="https://tdx.transportdata.tw/api-service/swagger/basic/7f07d940-91a4-495d-9465-1c9df89d709c#/Traffic-City/Section_City" TargetMode="External"/><Relationship Id="rId4" Type="http://schemas.openxmlformats.org/officeDocument/2006/relationships/hyperlink" Target="https://tdx.transportdata.tw/api-service/swagger/basic/7f07d940-91a4-495d-9465-1c9df89d709c#/HighwayTraffic/CCTV_Highway_1" TargetMode="External"/><Relationship Id="rId9" Type="http://schemas.openxmlformats.org/officeDocument/2006/relationships/hyperlink" Target="https://tdx.transportdata.tw/api-service/swagger/basic/7f07d940-91a4-495d-9465-1c9df89d709c#/Traffic-City/VD_Cit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29" name="Google Shape;129;p1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grpSp>
        <p:nvGrpSpPr>
          <p:cNvPr id="132" name="Google Shape;132;p1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33" name="Google Shape;133;p1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</p:grpSp>
      <p:sp>
        <p:nvSpPr>
          <p:cNvPr id="137" name="Google Shape;137;p1"/>
          <p:cNvSpPr txBox="1">
            <a:spLocks noGrp="1"/>
          </p:cNvSpPr>
          <p:nvPr>
            <p:ph type="ctrTitle"/>
          </p:nvPr>
        </p:nvSpPr>
        <p:spPr>
          <a:xfrm>
            <a:off x="767255" y="1122363"/>
            <a:ext cx="1081028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 altLang="en-US" dirty="0"/>
              <a:t>觀光景點人流分析</a:t>
            </a:r>
            <a:endParaRPr lang="en-US" dirty="0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8" name="Google Shape;138;p1"/>
          <p:cNvSpPr txBox="1">
            <a:spLocks noGrp="1"/>
          </p:cNvSpPr>
          <p:nvPr>
            <p:ph type="subTitle" idx="1"/>
          </p:nvPr>
        </p:nvSpPr>
        <p:spPr>
          <a:xfrm>
            <a:off x="974266" y="3695034"/>
            <a:ext cx="10243467" cy="206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kumimoji="1" lang="en-US" altLang="zh-TW" sz="2400" dirty="0"/>
              <a:t>110306035 </a:t>
            </a:r>
            <a:r>
              <a:rPr kumimoji="1" lang="zh-TW" altLang="en-US" sz="2400" dirty="0"/>
              <a:t>林柏辰</a:t>
            </a:r>
          </a:p>
          <a:p>
            <a:r>
              <a:rPr kumimoji="1" lang="en-US" altLang="zh-TW" sz="2400" dirty="0"/>
              <a:t>112971008 </a:t>
            </a:r>
            <a:r>
              <a:rPr kumimoji="1" lang="zh-TW" altLang="en-US" sz="2400" dirty="0"/>
              <a:t>王雋元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成果示意圖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BFD04C-FD5A-A4AE-8A92-8406394E0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07" y="2022066"/>
            <a:ext cx="8132183" cy="41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2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專案處理問題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Picture 139">
            <a:extLst>
              <a:ext uri="{FF2B5EF4-FFF2-40B4-BE49-F238E27FC236}">
                <a16:creationId xmlns:a16="http://schemas.microsoft.com/office/drawing/2014/main" id="{F5539D25-C6A1-049B-B09D-C605A32491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5099" y="2211651"/>
            <a:ext cx="8221799" cy="373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專案處理問題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C01242-8092-C8EB-D46C-A4E61FB5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63" y="2006293"/>
            <a:ext cx="10796474" cy="40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19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專案處理問題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7A3852-C9A7-62E6-8FBF-1387F2318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65" y="2211651"/>
            <a:ext cx="9335803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4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42125"/>
            <a:ext cx="106680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3030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bril Fatface"/>
              </a:rPr>
              <a:t>參考資料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840733-5BC7-82C7-8B5E-1A93A6C3C70C}"/>
              </a:ext>
            </a:extLst>
          </p:cNvPr>
          <p:cNvSpPr txBox="1"/>
          <p:nvPr/>
        </p:nvSpPr>
        <p:spPr>
          <a:xfrm>
            <a:off x="1252004" y="974093"/>
            <a:ext cx="10586263" cy="53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參考</a:t>
            </a:r>
            <a:r>
              <a:rPr lang="zh-TW" altLang="en-US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文件</a:t>
            </a: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20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28600"/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Popups — Folium documentation (python-visualization.github.io)</a:t>
            </a:r>
            <a:endParaRPr lang="en-US" altLang="zh-TW" sz="20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參考資料：</a:t>
            </a:r>
            <a:endParaRPr lang="en-US" altLang="zh-TW" sz="20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指定省道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VD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設備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]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車輛偵測器即時路況資料</a:t>
            </a:r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指定省道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CCTV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設備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]閉路電視攝影機資料v2</a:t>
            </a:r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指定高速公路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VD設備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zh-TW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uFill>
                  <a:solidFill>
                    <a:srgbClr val="0000FF"/>
                  </a:solidFill>
                </a:u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車輛偵測器即時路況資料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v2</a:t>
            </a:r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指定高速公路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CCTV設備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]閉路電視攝影機資料v2</a:t>
            </a:r>
            <a:endParaRPr lang="en-US" altLang="zh-TW" sz="1600" u="sng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zh-TW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uFill>
                  <a:solidFill>
                    <a:srgbClr val="0000FF"/>
                  </a:solidFill>
                </a:u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省道發布路段資料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v2</a:t>
            </a:r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觀光景點服務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/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資訊資料庫開放資料</a:t>
            </a:r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2096770" lvl="4" indent="219075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省道發布路段即時資訊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省道壅塞路段水準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指定縣市車輛偵測器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指定縣市發布路段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指定縣市發布路段即時資訊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指定縣市壅塞路況水準</a:t>
            </a:r>
            <a:endParaRPr lang="zh-TW" altLang="zh-TW" sz="18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專案網址：</a:t>
            </a:r>
            <a:endParaRPr lang="en-US" altLang="zh-TW" sz="20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28600"/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21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背景說明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578959"/>
            <a:ext cx="10312073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國內旅遊的優勢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景點分佈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交通狀況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endParaRPr lang="en-US" altLang="zh-TW" sz="32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9902CD-3C42-0F6B-DEF4-90A6F330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9" y="4162029"/>
            <a:ext cx="7772400" cy="13137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CFACC3-8E1A-2814-78AB-16B0BF16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178" y="3232852"/>
            <a:ext cx="6789263" cy="12777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22F43D-EA6C-04E4-E90E-741F08DE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658" y="5146333"/>
            <a:ext cx="6920947" cy="11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流程內容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20223F-8DD2-E176-28D4-3AF0D746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760041"/>
            <a:ext cx="1625600" cy="1625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F0E52-2C66-46AB-41EB-10F2469A0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06" y="5012181"/>
            <a:ext cx="1504576" cy="15045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1E3CCFE-08B4-86CB-2424-C0571F7BA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83" y="4891157"/>
            <a:ext cx="1625600" cy="1625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FF09C6A-61EF-E59E-EA05-BCFD9044F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83" y="4849223"/>
            <a:ext cx="1625600" cy="1625600"/>
          </a:xfrm>
          <a:prstGeom prst="rect">
            <a:avLst/>
          </a:prstGeom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01AAD77-7E86-687A-6038-2AB76E3391B4}"/>
              </a:ext>
            </a:extLst>
          </p:cNvPr>
          <p:cNvCxnSpPr>
            <a:stCxn id="7" idx="2"/>
          </p:cNvCxnSpPr>
          <p:nvPr/>
        </p:nvCxnSpPr>
        <p:spPr>
          <a:xfrm flipH="1">
            <a:off x="2652056" y="3385641"/>
            <a:ext cx="3445200" cy="146358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21D99C4-574B-0048-60D6-9A82A7C9DB3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3385641"/>
            <a:ext cx="3854824" cy="1386638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136238EE-6F56-7218-CE5D-3B4695515C4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3385641"/>
            <a:ext cx="0" cy="1386638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21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流程內容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2012712"/>
            <a:ext cx="10312073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由使用者點擊地點開始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使用者可查看附近景點內容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使用者可查看附近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CCTV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畫面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使用者可暸解附近交通狀況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左側顯示推薦最近的景點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10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專案架構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5878EB-A28A-4282-99A0-637D5EB8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169" y="2980271"/>
            <a:ext cx="3388628" cy="89745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81C432D-C385-4114-B846-77BF72A3F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440" y="2351323"/>
            <a:ext cx="1505456" cy="193423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77A8994-1D9D-4578-BD8B-26C1BDC2F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11" y="1135309"/>
            <a:ext cx="2716056" cy="160295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4F5885C-17D6-4258-B52D-4F5444E00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22" y="3882599"/>
            <a:ext cx="1501434" cy="1602954"/>
          </a:xfrm>
          <a:prstGeom prst="rect">
            <a:avLst/>
          </a:prstGeom>
        </p:spPr>
      </p:pic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7AADDFE5-C418-4B28-A3FD-DBBC49996AEB}"/>
              </a:ext>
            </a:extLst>
          </p:cNvPr>
          <p:cNvSpPr/>
          <p:nvPr/>
        </p:nvSpPr>
        <p:spPr>
          <a:xfrm>
            <a:off x="3183875" y="3318442"/>
            <a:ext cx="1167788" cy="240006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15569A36-4409-44CB-AA8A-B80FA70EAE98}"/>
              </a:ext>
            </a:extLst>
          </p:cNvPr>
          <p:cNvSpPr/>
          <p:nvPr/>
        </p:nvSpPr>
        <p:spPr>
          <a:xfrm>
            <a:off x="7302347" y="3318442"/>
            <a:ext cx="1167788" cy="240006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16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35309"/>
            <a:ext cx="1031207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景點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(attraction)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、景點活動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(attraction activity)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、風景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(scenic spot)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資料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FC1175-7E2B-1EF5-B27B-F1D207DA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23" y="2243264"/>
            <a:ext cx="7265752" cy="36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9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2" y="1150106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即時路況畫面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-&gt;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folium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的內嵌式畫面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26B925-A9AB-9B0E-70F9-DD591C96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707" y="2212352"/>
            <a:ext cx="8312581" cy="37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交通資料分析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-&gt; 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熱圖呈現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6FEC91-D98E-2C0E-05F8-0C503B9B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307" y="2004822"/>
            <a:ext cx="5811386" cy="43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0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更新資料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5346E4-7A93-B5B4-9AFD-787A3A7AF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36"/>
          <a:stretch/>
        </p:blipFill>
        <p:spPr bwMode="auto">
          <a:xfrm>
            <a:off x="3003925" y="2216390"/>
            <a:ext cx="6184149" cy="37268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3597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AI - History Presentation Template 14">
      <a:dk1>
        <a:srgbClr val="838383"/>
      </a:dk1>
      <a:lt1>
        <a:srgbClr val="FFFFFF"/>
      </a:lt1>
      <a:dk2>
        <a:srgbClr val="303030"/>
      </a:dk2>
      <a:lt2>
        <a:srgbClr val="FFFFFF"/>
      </a:lt2>
      <a:accent1>
        <a:srgbClr val="4160E5"/>
      </a:accent1>
      <a:accent2>
        <a:srgbClr val="ED6445"/>
      </a:accent2>
      <a:accent3>
        <a:srgbClr val="6FD383"/>
      </a:accent3>
      <a:accent4>
        <a:srgbClr val="EACE65"/>
      </a:accent4>
      <a:accent5>
        <a:srgbClr val="E2D3B8"/>
      </a:accent5>
      <a:accent6>
        <a:srgbClr val="DFDFDF"/>
      </a:accent6>
      <a:hlink>
        <a:srgbClr val="838383"/>
      </a:hlink>
      <a:folHlink>
        <a:srgbClr val="3030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204</Words>
  <Application>Microsoft Macintosh PowerPoint</Application>
  <PresentationFormat>寬螢幕</PresentationFormat>
  <Paragraphs>50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微軟正黑體</vt:lpstr>
      <vt:lpstr>微軟正黑體</vt:lpstr>
      <vt:lpstr>Neuton</vt:lpstr>
      <vt:lpstr>Arial</vt:lpstr>
      <vt:lpstr>Calibri</vt:lpstr>
      <vt:lpstr>Montserrat Light</vt:lpstr>
      <vt:lpstr>Office 佈景主題</vt:lpstr>
      <vt:lpstr>Default Theme</vt:lpstr>
      <vt:lpstr>觀光景點人流分析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Performance Evaluation of NB-IoT</dc:title>
  <dc:creator>yune chi</dc:creator>
  <cp:lastModifiedBy>Microsoft Office User</cp:lastModifiedBy>
  <cp:revision>53</cp:revision>
  <dcterms:created xsi:type="dcterms:W3CDTF">2023-07-22T09:41:29Z</dcterms:created>
  <dcterms:modified xsi:type="dcterms:W3CDTF">2024-06-19T07:14:38Z</dcterms:modified>
</cp:coreProperties>
</file>